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63" r:id="rId6"/>
    <p:sldId id="257" r:id="rId7"/>
    <p:sldId id="258" r:id="rId8"/>
    <p:sldId id="283" r:id="rId9"/>
    <p:sldId id="260" r:id="rId10"/>
    <p:sldId id="261" r:id="rId11"/>
    <p:sldId id="280" r:id="rId12"/>
    <p:sldId id="278" r:id="rId13"/>
    <p:sldId id="262" r:id="rId14"/>
    <p:sldId id="279" r:id="rId15"/>
    <p:sldId id="264" r:id="rId16"/>
    <p:sldId id="267" r:id="rId17"/>
    <p:sldId id="266" r:id="rId18"/>
    <p:sldId id="265" r:id="rId19"/>
    <p:sldId id="268" r:id="rId20"/>
    <p:sldId id="273" r:id="rId21"/>
    <p:sldId id="274" r:id="rId22"/>
    <p:sldId id="275" r:id="rId23"/>
    <p:sldId id="269" r:id="rId24"/>
    <p:sldId id="276" r:id="rId25"/>
    <p:sldId id="277" r:id="rId26"/>
    <p:sldId id="270" r:id="rId27"/>
    <p:sldId id="27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44" autoAdjust="0"/>
  </p:normalViewPr>
  <p:slideViewPr>
    <p:cSldViewPr snapToGrid="0" showGuides="1">
      <p:cViewPr varScale="1">
        <p:scale>
          <a:sx n="61" d="100"/>
          <a:sy n="61" d="100"/>
        </p:scale>
        <p:origin x="643" y="5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6/27/2024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ssibility.teledyneimaging.com/invisible-becomes-visib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DevTools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8EA7-8F5F-C0AE-D23F-918E8A0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69BA2-3D1D-6736-C6F4-584060212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F39A5-1453-BE7B-08E3-D16E7B242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tend to see numbers like 25/26% or 1 in 4 thrown around when discussing how many people have a disability, which is a massive amount, especially when you consider that there are over 7.8 billion people in the world.</a:t>
            </a:r>
          </a:p>
          <a:p>
            <a:pPr marL="0" indent="0">
              <a:buNone/>
            </a:pPr>
            <a:endParaRPr lang="en-US" dirty="0"/>
          </a:p>
          <a:p>
            <a:pPr marL="0" indent="0">
              <a:buNone/>
            </a:pPr>
            <a:r>
              <a:rPr lang="en-US" dirty="0"/>
              <a:t>However, disability is more akin to the Electromagnetic spectrum. Especially because not all disability is obvious or visible. Much of it is unseen or difficult to perceive. Some of it is more obvious to people who are more sensitive to it. For example, you often hear that individuals who are neurodivergent will flock together and recognize one another quicker than those who are not.</a:t>
            </a:r>
          </a:p>
          <a:p>
            <a:pPr marL="0" indent="0">
              <a:buNone/>
            </a:pPr>
            <a:endParaRPr lang="en-US" dirty="0"/>
          </a:p>
          <a:p>
            <a:pPr marL="0" indent="0">
              <a:buNone/>
            </a:pPr>
            <a:r>
              <a:rPr lang="en-US" dirty="0"/>
              <a:t>The image is sourced from the following article, </a:t>
            </a:r>
            <a:r>
              <a:rPr lang="en-US" dirty="0">
                <a:hlinkClick r:id="rId3"/>
              </a:rPr>
              <a:t>When the Invisible Becomes Visible | Possibility | Teledyne Imaging</a:t>
            </a:r>
            <a:r>
              <a:rPr lang="en-US" dirty="0"/>
              <a:t> (https://possibility.teledyneimaging.com/invisible-becomes-visible/).</a:t>
            </a:r>
          </a:p>
        </p:txBody>
      </p:sp>
      <p:sp>
        <p:nvSpPr>
          <p:cNvPr id="4" name="Slide Number Placeholder 3">
            <a:extLst>
              <a:ext uri="{FF2B5EF4-FFF2-40B4-BE49-F238E27FC236}">
                <a16:creationId xmlns:a16="http://schemas.microsoft.com/office/drawing/2014/main" id="{EDE1785B-981E-33C1-679B-7B72A8CD740D}"/>
              </a:ext>
            </a:extLst>
          </p:cNvPr>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408296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aXe 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1334123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06/28/2024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KCDC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06/28/2024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KCDC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06/28/2024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KCDC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06/28/2024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KCDC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w3.org/WAI/policies/" TargetMode="External"/><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KCDC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485899"/>
            <a:ext cx="7548627" cy="4105104"/>
          </a:xfrm>
          <a:effectLst>
            <a:outerShdw blurRad="50800" dist="165100" dir="2700000" algn="ctr" rotWithShape="0">
              <a:srgbClr val="000000">
                <a:alpha val="43137"/>
              </a:srgb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pic>
        <p:nvPicPr>
          <p:cNvPr id="3" name="Manual v Automated" descr="See speaker notes for description of video.">
            <a:hlinkClick r:id="" action="ppaction://media"/>
            <a:extLst>
              <a:ext uri="{FF2B5EF4-FFF2-40B4-BE49-F238E27FC236}">
                <a16:creationId xmlns:a16="http://schemas.microsoft.com/office/drawing/2014/main" id="{0127F58F-B196-D891-D23E-DE624ACA46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6717" y="1102290"/>
            <a:ext cx="9447428" cy="5109975"/>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06/28/2024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3"/>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4"/>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5"/>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KCDC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DevTools</a:t>
            </a:r>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KCDC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06/28/2024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KCDC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4"/>
            <a:ext cx="10515600" cy="3497937"/>
          </a:xfrm>
          <a:effectLst>
            <a:outerShdw blurRad="50800" dist="165100" dir="2700000" algn="ctr" rotWithShape="0">
              <a:srgbClr val="000000">
                <a:alpha val="43137"/>
              </a:srgbClr>
            </a:outerShdw>
          </a:effectLst>
        </p:spPr>
        <p:txBody>
          <a:bodyPr>
            <a:normAutofit fontScale="92500" lnSpcReduction="20000"/>
          </a:bodyPr>
          <a:lstStyle/>
          <a:p>
            <a:r>
              <a:rPr lang="en-US" dirty="0"/>
              <a:t>What is Accessibility?</a:t>
            </a:r>
          </a:p>
          <a:p>
            <a:r>
              <a:rPr lang="en-US" dirty="0"/>
              <a:t>The Spectrum of Disability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Manual vs Automated</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55A43A3-4D7A-C3EA-98AA-DFEF59ED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AC3DA-81FF-DFBD-EC82-60CB7BDA5098}"/>
              </a:ext>
            </a:extLst>
          </p:cNvPr>
          <p:cNvSpPr>
            <a:spLocks noGrp="1"/>
          </p:cNvSpPr>
          <p:nvPr>
            <p:ph type="title"/>
          </p:nvPr>
        </p:nvSpPr>
        <p:spPr/>
        <p:txBody>
          <a:bodyPr/>
          <a:lstStyle/>
          <a:p>
            <a:r>
              <a:rPr lang="en-US" dirty="0"/>
              <a:t>The Spectrum of Disability</a:t>
            </a:r>
          </a:p>
        </p:txBody>
      </p:sp>
      <p:sp>
        <p:nvSpPr>
          <p:cNvPr id="4" name="Date Placeholder 3">
            <a:extLst>
              <a:ext uri="{FF2B5EF4-FFF2-40B4-BE49-F238E27FC236}">
                <a16:creationId xmlns:a16="http://schemas.microsoft.com/office/drawing/2014/main" id="{D285731E-F65A-EB83-E8C7-29465FF5C72F}"/>
              </a:ext>
            </a:extLst>
          </p:cNvPr>
          <p:cNvSpPr>
            <a:spLocks noGrp="1"/>
          </p:cNvSpPr>
          <p:nvPr>
            <p:ph type="dt" sz="half" idx="10"/>
          </p:nvPr>
        </p:nvSpPr>
        <p:spPr>
          <a:xfrm>
            <a:off x="412376"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C89CE614-381A-4141-36BB-6396CFBAC4F3}"/>
              </a:ext>
            </a:extLst>
          </p:cNvPr>
          <p:cNvSpPr>
            <a:spLocks noGrp="1"/>
          </p:cNvSpPr>
          <p:nvPr>
            <p:ph type="ftr" sz="quarter" idx="11"/>
          </p:nvPr>
        </p:nvSpPr>
        <p:spPr>
          <a:xfrm>
            <a:off x="3399864"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A5846AD-746F-8B0C-ECA3-1BC18A42606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pic>
        <p:nvPicPr>
          <p:cNvPr id="13" name="Content Placeholder 12" descr="The Electromagnetic Spectrum shown as a bar divided up into the different segments (Radio, Microwave, Infrared, Visible, Ultraviolet, X-Ray, and Gamma Ray). The visible spectrum is a very tiny, rainbow colored sliver of the overall spectrum. The visible portion is also displayed as a larger separate bar to show how it is divided up between different colors.">
            <a:extLst>
              <a:ext uri="{FF2B5EF4-FFF2-40B4-BE49-F238E27FC236}">
                <a16:creationId xmlns:a16="http://schemas.microsoft.com/office/drawing/2014/main" id="{363DE962-0D7D-9B42-285D-41C7984D167F}"/>
              </a:ext>
            </a:extLst>
          </p:cNvPr>
          <p:cNvPicPr>
            <a:picLocks noGrp="1" noChangeAspect="1"/>
          </p:cNvPicPr>
          <p:nvPr>
            <p:ph idx="1"/>
          </p:nvPr>
        </p:nvPicPr>
        <p:blipFill>
          <a:blip r:embed="rId4"/>
          <a:stretch>
            <a:fillRect/>
          </a:stretch>
        </p:blipFill>
        <p:spPr>
          <a:xfrm>
            <a:off x="438633" y="1760519"/>
            <a:ext cx="11314734" cy="3336962"/>
          </a:xfr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153754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49358"/>
            <a:ext cx="7542007" cy="5027605"/>
          </a:xfrm>
          <a:effectLst>
            <a:outerShdw blurRad="50800" dist="165100" dir="2700000" algn="ctr" rotWithShape="0">
              <a:srgbClr val="000000">
                <a:alpha val="43137"/>
              </a:srgbClr>
            </a:outerShdw>
          </a:effectLst>
        </p:spPr>
        <p:txBody>
          <a:bodyPr>
            <a:noAutofit/>
          </a:bodyPr>
          <a:lstStyle/>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sz="2000" dirty="0">
              <a:solidFill>
                <a:srgbClr val="85DFFF"/>
              </a:solidFill>
            </a:endParaRPr>
          </a:p>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165100" dir="2700000" algn="ctr" rotWithShape="0">
              <a:srgbClr val="000000">
                <a:alpha val="43137"/>
              </a:srgbClr>
            </a:outerShdw>
          </a:effectLst>
        </p:spPr>
        <p:txBody>
          <a:bodyPr anchor="ctr">
            <a:noAutofit/>
          </a:bodyPr>
          <a:lstStyle/>
          <a:p>
            <a:pPr marL="0" indent="0" algn="ctr">
              <a:buNone/>
            </a:pPr>
            <a:r>
              <a:rPr lang="en-US" sz="3600" b="1" dirty="0"/>
              <a:t>Possible pseudo flashing effect due to image on next slide.</a:t>
            </a:r>
          </a:p>
        </p:txBody>
      </p:sp>
      <p:sp>
        <p:nvSpPr>
          <p:cNvPr id="4" name="Date Placeholder 3">
            <a:extLst>
              <a:ext uri="{FF2B5EF4-FFF2-40B4-BE49-F238E27FC236}">
                <a16:creationId xmlns:a16="http://schemas.microsoft.com/office/drawing/2014/main" id="{FA7BE172-DFC4-47EC-1762-6AB1CC6D1153}"/>
              </a:ext>
            </a:extLst>
          </p:cNvPr>
          <p:cNvSpPr>
            <a:spLocks noGrp="1"/>
          </p:cNvSpPr>
          <p:nvPr>
            <p:ph type="dt" sz="half" idx="10"/>
          </p:nvPr>
        </p:nvSpPr>
        <p:spPr>
          <a:xfrm>
            <a:off x="376518" y="6356350"/>
            <a:ext cx="364863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39188CF4-D204-B372-CA71-3F483867C9B8}"/>
              </a:ext>
            </a:extLst>
          </p:cNvPr>
          <p:cNvSpPr>
            <a:spLocks noGrp="1"/>
          </p:cNvSpPr>
          <p:nvPr>
            <p:ph type="ftr" sz="quarter" idx="11"/>
          </p:nvPr>
        </p:nvSpPr>
        <p:spPr>
          <a:xfrm>
            <a:off x="3346076" y="6356350"/>
            <a:ext cx="5472953"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1498</TotalTime>
  <Words>2341</Words>
  <Application>Microsoft Office PowerPoint</Application>
  <PresentationFormat>Widescreen</PresentationFormat>
  <Paragraphs>304</Paragraphs>
  <Slides>25</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The Spectrum of Disability</vt:lpstr>
      <vt:lpstr>Why?</vt:lpstr>
      <vt:lpstr>How to decide what is accessible?</vt:lpstr>
      <vt:lpstr>Quick Warning!</vt:lpstr>
      <vt:lpstr>Importance of User Feedback &amp; Experience</vt:lpstr>
      <vt:lpstr>Building A11y Test Plans &amp; Processes</vt:lpstr>
      <vt:lpstr>Manual vs Automated</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62</cp:revision>
  <dcterms:created xsi:type="dcterms:W3CDTF">2023-11-07T06:42:14Z</dcterms:created>
  <dcterms:modified xsi:type="dcterms:W3CDTF">2024-06-27T23:15:44Z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